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1"/>
  </p:notesMasterIdLst>
  <p:sldIdLst>
    <p:sldId id="257" r:id="rId5"/>
    <p:sldId id="256" r:id="rId6"/>
    <p:sldId id="266" r:id="rId7"/>
    <p:sldId id="283" r:id="rId8"/>
    <p:sldId id="270" r:id="rId9"/>
    <p:sldId id="261" r:id="rId10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使用者" initials="W使" lastIdx="1" clrIdx="0">
    <p:extLst>
      <p:ext uri="{19B8F6BF-5375-455C-9EA6-DF929625EA0E}">
        <p15:presenceInfo xmlns:p15="http://schemas.microsoft.com/office/powerpoint/2012/main" userId="Windows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00"/>
    <a:srgbClr val="48BEE8"/>
    <a:srgbClr val="5FDEEF"/>
    <a:srgbClr val="00B0F0"/>
    <a:srgbClr val="9FD8FF"/>
    <a:srgbClr val="FFFFFF"/>
    <a:srgbClr val="CCEAFF"/>
    <a:srgbClr val="1DAFE3"/>
    <a:srgbClr val="2CB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6" autoAdjust="0"/>
    <p:restoredTop sz="94646"/>
  </p:normalViewPr>
  <p:slideViewPr>
    <p:cSldViewPr snapToGrid="0" snapToObjects="1">
      <p:cViewPr varScale="1">
        <p:scale>
          <a:sx n="59" d="100"/>
          <a:sy n="59" d="100"/>
        </p:scale>
        <p:origin x="439" y="41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2107-F275-4EAE-9A8C-901B0E1B929F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1F641-F4F2-4F56-9C05-E9BEED3E17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73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1F641-F4F2-4F56-9C05-E9BEED3E17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06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15AF-EEDE-4D17-B76F-6A2E96B25F73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C6F4-261F-45AA-B9B5-AFC4EB3D5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3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6" r:id="rId8"/>
    <p:sldLayoutId id="2147493469" r:id="rId9"/>
    <p:sldLayoutId id="2147493470" r:id="rId10"/>
    <p:sldLayoutId id="2147493471" r:id="rId11"/>
    <p:sldLayoutId id="21474934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7889" y="2818139"/>
            <a:ext cx="7350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4000" dirty="0" err="1" smtClean="0">
                <a:solidFill>
                  <a:srgbClr val="FF9900"/>
                </a:solidFill>
              </a:rPr>
              <a:t>Hsin</a:t>
            </a:r>
            <a:r>
              <a:rPr kumimoji="1" lang="en-US" altLang="zh-TW" sz="4000" dirty="0" err="1" smtClean="0">
                <a:solidFill>
                  <a:srgbClr val="FFFFFF"/>
                </a:solidFill>
              </a:rPr>
              <a:t>Formation</a:t>
            </a:r>
            <a:endParaRPr kumimoji="1" lang="en-US" altLang="zh-CN" sz="4000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0022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31586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3048794" y="3661692"/>
            <a:ext cx="6096000" cy="1627722"/>
            <a:chOff x="3048794" y="3661692"/>
            <a:chExt cx="6096000" cy="1627722"/>
          </a:xfrm>
        </p:grpSpPr>
        <p:sp>
          <p:nvSpPr>
            <p:cNvPr id="8" name="矩形 7"/>
            <p:cNvSpPr/>
            <p:nvPr/>
          </p:nvSpPr>
          <p:spPr>
            <a:xfrm>
              <a:off x="4465583" y="4704639"/>
              <a:ext cx="3262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600" dirty="0">
                  <a:solidFill>
                    <a:srgbClr val="FFFFFF"/>
                  </a:solidFill>
                  <a:latin typeface="Segoe UI Light"/>
                  <a:cs typeface="Segoe UI Light"/>
                </a:rPr>
                <a:t>趙冠豪、林承德</a:t>
              </a:r>
              <a:r>
                <a:rPr kumimoji="1" lang="zh-TW" altLang="en-US" sz="1600" dirty="0" smtClean="0">
                  <a:solidFill>
                    <a:srgbClr val="FFFFFF"/>
                  </a:solidFill>
                  <a:latin typeface="Segoe UI Light"/>
                  <a:cs typeface="Segoe UI Light"/>
                </a:rPr>
                <a:t>、王鈺能、</a:t>
              </a:r>
              <a:r>
                <a:rPr kumimoji="1" lang="zh-TW" altLang="en-US" sz="1600" dirty="0" smtClean="0">
                  <a:solidFill>
                    <a:srgbClr val="FFFFFF"/>
                  </a:solidFill>
                  <a:latin typeface="Segoe UI Light"/>
                  <a:cs typeface="Segoe UI Light"/>
                </a:rPr>
                <a:t>莊永松</a:t>
              </a:r>
              <a:endParaRPr kumimoji="1" lang="en-US" altLang="zh-TW" sz="1600" dirty="0" smtClean="0">
                <a:solidFill>
                  <a:srgbClr val="FFFFFF"/>
                </a:solidFill>
                <a:latin typeface="Segoe UI Light"/>
                <a:cs typeface="Segoe UI Light"/>
              </a:endParaRPr>
            </a:p>
            <a:p>
              <a:pPr algn="ctr"/>
              <a:r>
                <a:rPr kumimoji="1" lang="en-US" altLang="zh-TW" sz="1600" b="1" dirty="0" err="1" smtClean="0">
                  <a:solidFill>
                    <a:srgbClr val="FFFFFF"/>
                  </a:solidFill>
                  <a:latin typeface="Segoe UI Light"/>
                  <a:cs typeface="Segoe UI Light"/>
                </a:rPr>
                <a:t>EElite</a:t>
              </a:r>
              <a:endParaRPr kumimoji="1" lang="en-US" altLang="zh-TW" sz="1600" b="1" dirty="0" smtClean="0">
                <a:solidFill>
                  <a:srgbClr val="FFFFFF"/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48794" y="3661692"/>
              <a:ext cx="6096000" cy="7489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kumimoji="1" lang="zh-TW" altLang="en-US" sz="4267" dirty="0" smtClean="0">
                  <a:solidFill>
                    <a:srgbClr val="FF9900"/>
                  </a:solidFill>
                  <a:latin typeface="Georgia" panose="02040502050405020303" pitchFamily="18" charset="0"/>
                </a:rPr>
                <a:t>新竹</a:t>
              </a:r>
              <a:r>
                <a:rPr kumimoji="1" lang="zh-TW" altLang="en-US" sz="4267" dirty="0" smtClean="0">
                  <a:solidFill>
                    <a:srgbClr val="FFFFFF"/>
                  </a:solidFill>
                  <a:latin typeface="Georgia" panose="02040502050405020303" pitchFamily="18" charset="0"/>
                </a:rPr>
                <a:t>安全資訊平台</a:t>
              </a:r>
              <a:endParaRPr kumimoji="1" lang="en-US" altLang="zh-CN" sz="4267" dirty="0">
                <a:solidFill>
                  <a:srgbClr val="FF99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5222957" y="659623"/>
            <a:ext cx="1747677" cy="1747677"/>
          </a:xfrm>
          <a:prstGeom prst="ellipse">
            <a:avLst/>
          </a:prstGeom>
          <a:noFill/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「bell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77" y="786210"/>
            <a:ext cx="1478234" cy="147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Blue_Ski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6427" y="311960"/>
            <a:ext cx="347662" cy="347663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825539" y="3212323"/>
            <a:ext cx="649032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 animBg="1"/>
      <p:bldP spid="5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881869"/>
            <a:ext cx="12193588" cy="5420553"/>
          </a:xfrm>
          <a:prstGeom prst="rect">
            <a:avLst/>
          </a:prstGeom>
          <a:solidFill>
            <a:schemeClr val="bg1">
              <a:alpha val="5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210146" y="45242"/>
            <a:ext cx="107753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A6A6A6"/>
                </a:solidFill>
              </a:rPr>
              <a:t>STRUCTURE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A6A6A6"/>
                </a:solidFill>
              </a:rPr>
              <a:t>構想</a:t>
            </a:r>
            <a:r>
              <a:rPr kumimoji="1" lang="zh-CN" altLang="en-US" sz="1333" dirty="0" smtClean="0">
                <a:solidFill>
                  <a:srgbClr val="A6A6A6"/>
                </a:solidFill>
              </a:rPr>
              <a:t> 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42875" y="63775"/>
            <a:ext cx="70884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A6A6A6"/>
                </a:solidFill>
              </a:rPr>
              <a:t>DEMO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A6A6A6"/>
                </a:solidFill>
              </a:rPr>
              <a:t>展示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25883" y="63775"/>
            <a:ext cx="745717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A6A6A6"/>
                </a:solidFill>
              </a:rPr>
              <a:t>EFFECT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A6A6A6"/>
                </a:solidFill>
              </a:rPr>
              <a:t>影響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50963" y="63775"/>
            <a:ext cx="760144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A6A6A6"/>
                </a:solidFill>
              </a:rPr>
              <a:t>FUTURE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A6A6A6"/>
                </a:solidFill>
              </a:rPr>
              <a:t>未來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11905" y="41776"/>
            <a:ext cx="939681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chemeClr val="bg1"/>
                </a:solidFill>
              </a:rPr>
              <a:t>DEMAND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chemeClr val="bg1"/>
                </a:solidFill>
              </a:rPr>
              <a:t>需</a:t>
            </a:r>
            <a:r>
              <a:rPr kumimoji="1" lang="zh-TW" altLang="en-US" sz="1333" dirty="0">
                <a:solidFill>
                  <a:schemeClr val="bg1"/>
                </a:solidFill>
              </a:rPr>
              <a:t>求</a:t>
            </a:r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8" name="D-BLOCK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8" name="矩形 37"/>
          <p:cNvSpPr/>
          <p:nvPr/>
        </p:nvSpPr>
        <p:spPr>
          <a:xfrm>
            <a:off x="393517" y="2149415"/>
            <a:ext cx="11177160" cy="345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267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①安全資訊開放資料過於分散</a:t>
            </a:r>
            <a:endParaRPr kumimoji="1" lang="en-US" altLang="zh-TW" sz="4267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kumimoji="1"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</a:t>
            </a:r>
            <a:r>
              <a:rPr kumimoji="1"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：你知道最近的</a:t>
            </a:r>
            <a:r>
              <a:rPr kumimoji="1"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AED</a:t>
            </a:r>
            <a:r>
              <a:rPr kumimoji="1"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在哪嗎</a:t>
            </a:r>
            <a:r>
              <a:rPr kumimoji="1"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?</a:t>
            </a:r>
          </a:p>
          <a:p>
            <a:pPr algn="ctr"/>
            <a:r>
              <a:rPr kumimoji="1"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/>
            </a:r>
            <a:br>
              <a:rPr kumimoji="1"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kumimoji="1" lang="zh-TW" altLang="en-US" sz="4267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②民間有緊急事故發生，只能單方面報警，</a:t>
            </a:r>
            <a:endParaRPr kumimoji="1" lang="en-US" altLang="zh-TW" sz="4267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kumimoji="1" lang="zh-TW" altLang="en-US" sz="4267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沒有互相流通安全資訊的管道</a:t>
            </a:r>
            <a:endParaRPr kumimoji="1" lang="en-US" altLang="zh-TW" sz="4267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endParaRPr kumimoji="1" lang="en-US" altLang="zh-CN" sz="42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底圖"/>
          <p:cNvGrpSpPr/>
          <p:nvPr/>
        </p:nvGrpSpPr>
        <p:grpSpPr>
          <a:xfrm>
            <a:off x="-7276" y="0"/>
            <a:ext cx="12200070" cy="6858000"/>
            <a:chOff x="-7276" y="0"/>
            <a:chExt cx="12200070" cy="6858000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76" y="0"/>
              <a:ext cx="12200070" cy="68580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-7276" y="0"/>
              <a:ext cx="12192000" cy="6858000"/>
            </a:xfrm>
            <a:prstGeom prst="rect">
              <a:avLst/>
            </a:prstGeom>
            <a:solidFill>
              <a:srgbClr val="FFFFFF">
                <a:alpha val="8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>
                <a:solidFill>
                  <a:srgbClr val="2CBD94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5" name="矩形 24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chemeClr val="bg1"/>
          </a:solidFill>
          <a:ln>
            <a:solidFill>
              <a:srgbClr val="FF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14"/>
          <p:cNvSpPr txBox="1"/>
          <p:nvPr/>
        </p:nvSpPr>
        <p:spPr>
          <a:xfrm>
            <a:off x="4911900" y="41776"/>
            <a:ext cx="939681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</a:t>
            </a:r>
            <a:endParaRPr kumimoji="1" lang="en-US" altLang="zh-CN" sz="1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</a:t>
            </a:r>
            <a:r>
              <a:rPr kumimoji="1" lang="zh-TW" altLang="en-US" sz="13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</a:t>
            </a:r>
            <a:endParaRPr kumimoji="1" lang="zh-CN" altLang="en-US" sz="1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54"/>
          <p:cNvSpPr txBox="1"/>
          <p:nvPr/>
        </p:nvSpPr>
        <p:spPr>
          <a:xfrm>
            <a:off x="6221367" y="45242"/>
            <a:ext cx="1055096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構想</a:t>
            </a:r>
            <a:r>
              <a:rPr kumimoji="1" lang="zh-CN" altLang="en-US" sz="1333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1" lang="zh-CN" altLang="en-US" sz="13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72"/>
          <p:cNvSpPr txBox="1"/>
          <p:nvPr/>
        </p:nvSpPr>
        <p:spPr>
          <a:xfrm>
            <a:off x="7742874" y="63775"/>
            <a:ext cx="70884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展</a:t>
            </a:r>
            <a:r>
              <a:rPr kumimoji="1" lang="zh-TW" altLang="en-US" sz="13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示</a:t>
            </a:r>
            <a:r>
              <a:rPr kumimoji="1" lang="zh-CN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1" lang="zh-CN" altLang="en-US" sz="1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125883" y="63775"/>
            <a:ext cx="745717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影響</a:t>
            </a:r>
            <a:r>
              <a:rPr kumimoji="1" lang="zh-CN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1" lang="zh-CN" altLang="en-US" sz="1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74"/>
          <p:cNvSpPr txBox="1"/>
          <p:nvPr/>
        </p:nvSpPr>
        <p:spPr>
          <a:xfrm>
            <a:off x="10550963" y="63775"/>
            <a:ext cx="760144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</a:t>
            </a:r>
            <a:endParaRPr kumimoji="1" lang="zh-CN" altLang="en-US" sz="13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" name="淺藍三"/>
          <p:cNvGrpSpPr/>
          <p:nvPr/>
        </p:nvGrpSpPr>
        <p:grpSpPr>
          <a:xfrm>
            <a:off x="779085" y="5443014"/>
            <a:ext cx="5681472" cy="1454757"/>
            <a:chOff x="792480" y="3176570"/>
            <a:chExt cx="5681472" cy="1214381"/>
          </a:xfrm>
        </p:grpSpPr>
        <p:sp>
          <p:nvSpPr>
            <p:cNvPr id="35" name="圓角矩形 34"/>
            <p:cNvSpPr/>
            <p:nvPr/>
          </p:nvSpPr>
          <p:spPr>
            <a:xfrm>
              <a:off x="792480" y="3176570"/>
              <a:ext cx="5681472" cy="1214381"/>
            </a:xfrm>
            <a:prstGeom prst="roundRect">
              <a:avLst/>
            </a:prstGeom>
            <a:solidFill>
              <a:srgbClr val="9FD8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163010" y="3446905"/>
              <a:ext cx="5032147" cy="847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作通報</a:t>
              </a:r>
              <a:r>
                <a:rPr lang="en-US" altLang="zh-TW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查看他人通報資訊</a:t>
              </a:r>
              <a:r>
                <a:rPr lang="en-US" altLang="zh-TW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zh-TW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zh-TW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車禍、塞車、道路封閉、障礙物、交通號誌故障</a:t>
              </a:r>
              <a:endParaRPr lang="en-US" altLang="zh-TW" sz="1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TW" altLang="en-US" sz="1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瓦斯異味、火災、其他</a:t>
              </a:r>
              <a:endParaRPr lang="zh-TW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4" name="藍三"/>
          <p:cNvSpPr/>
          <p:nvPr/>
        </p:nvSpPr>
        <p:spPr>
          <a:xfrm>
            <a:off x="792480" y="4999450"/>
            <a:ext cx="5681472" cy="810344"/>
          </a:xfrm>
          <a:prstGeom prst="roundRect">
            <a:avLst/>
          </a:prstGeom>
          <a:solidFill>
            <a:srgbClr val="00B0F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6" name="路線規劃+按鈴"/>
          <p:cNvSpPr txBox="1"/>
          <p:nvPr/>
        </p:nvSpPr>
        <p:spPr>
          <a:xfrm>
            <a:off x="1011219" y="517378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安全資料回報系統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1" name="淺藍二"/>
          <p:cNvGrpSpPr/>
          <p:nvPr/>
        </p:nvGrpSpPr>
        <p:grpSpPr>
          <a:xfrm>
            <a:off x="792480" y="4286319"/>
            <a:ext cx="5681472" cy="1976716"/>
            <a:chOff x="792480" y="3176570"/>
            <a:chExt cx="5681472" cy="1976716"/>
          </a:xfrm>
        </p:grpSpPr>
        <p:sp>
          <p:nvSpPr>
            <p:cNvPr id="32" name="圓角矩形 31"/>
            <p:cNvSpPr/>
            <p:nvPr/>
          </p:nvSpPr>
          <p:spPr>
            <a:xfrm>
              <a:off x="792480" y="3176570"/>
              <a:ext cx="5681472" cy="1697814"/>
            </a:xfrm>
            <a:prstGeom prst="roundRect">
              <a:avLst/>
            </a:prstGeom>
            <a:solidFill>
              <a:srgbClr val="9FD8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264168" y="3583626"/>
              <a:ext cx="40722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交通事故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統計</a:t>
              </a:r>
              <a:endParaRPr lang="en-US" altLang="zh-TW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TW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犯罪資料</a:t>
              </a:r>
            </a:p>
            <a:p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新竹天氣</a:t>
              </a:r>
              <a:r>
                <a:rPr lang="zh-TW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狀況提醒</a:t>
              </a:r>
            </a:p>
            <a:p>
              <a:endParaRPr lang="zh-TW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3" name="藍二"/>
          <p:cNvSpPr/>
          <p:nvPr/>
        </p:nvSpPr>
        <p:spPr>
          <a:xfrm>
            <a:off x="792480" y="3756083"/>
            <a:ext cx="5681472" cy="810344"/>
          </a:xfrm>
          <a:prstGeom prst="roundRect">
            <a:avLst/>
          </a:prstGeom>
          <a:solidFill>
            <a:srgbClr val="00B0F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身障專用按鈕"/>
          <p:cNvSpPr txBox="1"/>
          <p:nvPr/>
        </p:nvSpPr>
        <p:spPr>
          <a:xfrm>
            <a:off x="1011218" y="394468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統計資料與提醒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61" name="淺藍一"/>
          <p:cNvGrpSpPr/>
          <p:nvPr/>
        </p:nvGrpSpPr>
        <p:grpSpPr>
          <a:xfrm>
            <a:off x="792480" y="3176571"/>
            <a:ext cx="5681472" cy="1594152"/>
            <a:chOff x="792480" y="3176570"/>
            <a:chExt cx="5681472" cy="1214381"/>
          </a:xfrm>
        </p:grpSpPr>
        <p:sp>
          <p:nvSpPr>
            <p:cNvPr id="60" name="圓角矩形 59"/>
            <p:cNvSpPr/>
            <p:nvPr/>
          </p:nvSpPr>
          <p:spPr>
            <a:xfrm>
              <a:off x="792480" y="3176570"/>
              <a:ext cx="5681472" cy="1214381"/>
            </a:xfrm>
            <a:prstGeom prst="roundRect">
              <a:avLst/>
            </a:prstGeom>
            <a:solidFill>
              <a:srgbClr val="9FD8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265032" y="3419345"/>
              <a:ext cx="4801314" cy="914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可快速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查看：</a:t>
              </a:r>
              <a:endParaRPr lang="en-US" altLang="zh-TW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警察局、</a:t>
              </a:r>
              <a:r>
                <a:rPr lang="zh-TW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醫院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、消防局、收容場所</a:t>
              </a:r>
              <a:endParaRPr lang="en-US" altLang="zh-TW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zh-TW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AED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、監視器、消防栓</a:t>
              </a:r>
              <a:r>
                <a:rPr lang="en-US" altLang="zh-TW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  <a:r>
                <a:rPr lang="zh-TW" altLang="en-US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位置</a:t>
              </a:r>
              <a:endParaRPr lang="en-US" altLang="zh-TW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2" name="藍一"/>
          <p:cNvSpPr/>
          <p:nvPr/>
        </p:nvSpPr>
        <p:spPr>
          <a:xfrm>
            <a:off x="792480" y="2618656"/>
            <a:ext cx="5681472" cy="810344"/>
          </a:xfrm>
          <a:prstGeom prst="roundRect">
            <a:avLst/>
          </a:prstGeom>
          <a:solidFill>
            <a:srgbClr val="00B0F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上車鈴功能"/>
          <p:cNvSpPr txBox="1"/>
          <p:nvPr/>
        </p:nvSpPr>
        <p:spPr>
          <a:xfrm>
            <a:off x="1024271" y="277436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集合新竹各類安全資訊位置資料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1" name="利用行動裝置"/>
          <p:cNvSpPr/>
          <p:nvPr/>
        </p:nvSpPr>
        <p:spPr>
          <a:xfrm>
            <a:off x="-766257" y="1251217"/>
            <a:ext cx="7547707" cy="934416"/>
          </a:xfrm>
          <a:prstGeom prst="parallelogram">
            <a:avLst>
              <a:gd name="adj" fmla="val 53529"/>
            </a:avLst>
          </a:prstGeom>
          <a:solidFill>
            <a:srgbClr val="3AA321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利用行動裝置建置安全資訊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平台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grpSp>
        <p:nvGrpSpPr>
          <p:cNvPr id="43" name="手"/>
          <p:cNvGrpSpPr/>
          <p:nvPr/>
        </p:nvGrpSpPr>
        <p:grpSpPr>
          <a:xfrm>
            <a:off x="6661192" y="1181100"/>
            <a:ext cx="5588922" cy="5905628"/>
            <a:chOff x="6661192" y="1181100"/>
            <a:chExt cx="5588922" cy="5905628"/>
          </a:xfrm>
        </p:grpSpPr>
        <p:pic>
          <p:nvPicPr>
            <p:cNvPr id="9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192" y="1181100"/>
              <a:ext cx="5588922" cy="5905628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850" y="1718868"/>
              <a:ext cx="1306052" cy="2609919"/>
            </a:xfrm>
            <a:prstGeom prst="rect">
              <a:avLst/>
            </a:prstGeom>
            <a:scene3d>
              <a:camera prst="perspectiveContrastingRightFacing" fov="1200000">
                <a:rot lat="20334000" lon="19500000" rev="174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8652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11952E-6 -2.96296E-6 L -0.00065 0.1794 " pathEditMode="relative" rAng="0" ptsTypes="AA">
                                          <p:cBhvr>
                                            <p:cTn id="5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89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6657E-6 3.7037E-6 L -0.00104 0.17731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8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11952E-6 -2.96296E-6 L 0.00143 0.1217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2.96296E-6 L -0.00234 0.1217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1794 L 9.71228E-7 2.59259E-6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-8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0.17731 L -2.76657E-6 3.7037E-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8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43 0.12176 L -9.42586E-7 -1.11111E-6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34 0.12176 L -0.0013 -2.96296E-6 " pathEditMode="relative" rAng="0" ptsTypes="AA">
                                          <p:cBhvr>
                                            <p:cTn id="7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47 L 0.00156 0.12223 " pathEditMode="relative" rAng="0" ptsTypes="AA">
                                          <p:cBhvr>
                                            <p:cTn id="8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56 0.00093 L -0.00234 0.12176 " pathEditMode="relative" rAng="0" ptsTypes="AA">
                                          <p:cBhvr>
                                            <p:cTn id="8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accel="50000" decel="50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43 0.12176 L 7.79846E-7 5.29091E-17 " pathEditMode="relative" rAng="0" ptsTypes="AA">
                                          <p:cBhvr>
                                            <p:cTn id="9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accel="50000" decel="50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7 0.12176 L -0.0013 -2.96296E-6 " pathEditMode="relative" rAng="0" ptsTypes="AA">
                                          <p:cBhvr>
                                            <p:cTn id="9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4" grpId="1" animBg="1"/>
          <p:bldP spid="54" grpId="2" animBg="1"/>
          <p:bldP spid="54" grpId="3" animBg="1"/>
          <p:bldP spid="54" grpId="4" animBg="1"/>
          <p:bldP spid="56" grpId="0"/>
          <p:bldP spid="56" grpId="1"/>
          <p:bldP spid="56" grpId="2"/>
          <p:bldP spid="56" grpId="3"/>
          <p:bldP spid="56" grpId="4"/>
          <p:bldP spid="53" grpId="0" animBg="1"/>
          <p:bldP spid="53" grpId="1" animBg="1"/>
          <p:bldP spid="53" grpId="2" animBg="1"/>
          <p:bldP spid="57" grpId="0"/>
          <p:bldP spid="57" grpId="1"/>
          <p:bldP spid="57" grpId="2"/>
          <p:bldP spid="52" grpId="0" animBg="1"/>
          <p:bldP spid="55" grpId="0"/>
          <p:bldP spid="5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11952E-6 -2.96296E-6 L -0.00065 0.1794 " pathEditMode="relative" rAng="0" ptsTypes="AA">
                                          <p:cBhvr>
                                            <p:cTn id="5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89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6657E-6 3.7037E-6 L -0.00104 0.17731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8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11952E-6 -2.96296E-6 L 0.00143 0.1217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2.96296E-6 L -0.00234 0.1217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65 0.1794 L 9.71228E-7 2.59259E-6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-8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0.17731 L -2.76657E-6 3.7037E-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8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43 0.12176 L -9.42586E-7 -1.11111E-6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4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34 0.12176 L -0.0013 -2.96296E-6 " pathEditMode="relative" rAng="0" ptsTypes="AA">
                                          <p:cBhvr>
                                            <p:cTn id="7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0047 L 0.00156 0.12223 " pathEditMode="relative" rAng="0" ptsTypes="AA">
                                          <p:cBhvr>
                                            <p:cTn id="8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56 0.00093 L -0.00234 0.12176 " pathEditMode="relative" rAng="0" ptsTypes="AA">
                                          <p:cBhvr>
                                            <p:cTn id="8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accel="50000" decel="50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43 0.12176 L 7.79846E-7 5.29091E-17 " pathEditMode="relative" rAng="0" ptsTypes="AA">
                                          <p:cBhvr>
                                            <p:cTn id="9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accel="50000" decel="50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7 0.12176 L -0.0013 -2.96296E-6 " pathEditMode="relative" rAng="0" ptsTypes="AA">
                                          <p:cBhvr>
                                            <p:cTn id="9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60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47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4" grpId="1" animBg="1"/>
          <p:bldP spid="54" grpId="2" animBg="1"/>
          <p:bldP spid="54" grpId="3" animBg="1"/>
          <p:bldP spid="54" grpId="4" animBg="1"/>
          <p:bldP spid="56" grpId="0"/>
          <p:bldP spid="56" grpId="1"/>
          <p:bldP spid="56" grpId="2"/>
          <p:bldP spid="56" grpId="3"/>
          <p:bldP spid="56" grpId="4"/>
          <p:bldP spid="53" grpId="0" animBg="1"/>
          <p:bldP spid="53" grpId="1" animBg="1"/>
          <p:bldP spid="53" grpId="2" animBg="1"/>
          <p:bldP spid="57" grpId="0"/>
          <p:bldP spid="57" grpId="1"/>
          <p:bldP spid="57" grpId="2"/>
          <p:bldP spid="52" grpId="0" animBg="1"/>
          <p:bldP spid="55" grpId="0"/>
          <p:bldP spid="5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83230" y="685801"/>
            <a:ext cx="4528901" cy="3886200"/>
          </a:xfrm>
          <a:custGeom>
            <a:avLst/>
            <a:gdLst>
              <a:gd name="connsiteX0" fmla="*/ 0 w 2876550"/>
              <a:gd name="connsiteY0" fmla="*/ 0 h 4324350"/>
              <a:gd name="connsiteX1" fmla="*/ 2876550 w 2876550"/>
              <a:gd name="connsiteY1" fmla="*/ 0 h 4324350"/>
              <a:gd name="connsiteX2" fmla="*/ 2876550 w 2876550"/>
              <a:gd name="connsiteY2" fmla="*/ 4324350 h 4324350"/>
              <a:gd name="connsiteX3" fmla="*/ 0 w 2876550"/>
              <a:gd name="connsiteY3" fmla="*/ 4324350 h 4324350"/>
              <a:gd name="connsiteX4" fmla="*/ 0 w 2876550"/>
              <a:gd name="connsiteY4" fmla="*/ 0 h 4324350"/>
              <a:gd name="connsiteX0" fmla="*/ 685800 w 2876550"/>
              <a:gd name="connsiteY0" fmla="*/ 0 h 4324350"/>
              <a:gd name="connsiteX1" fmla="*/ 2876550 w 2876550"/>
              <a:gd name="connsiteY1" fmla="*/ 0 h 4324350"/>
              <a:gd name="connsiteX2" fmla="*/ 2876550 w 2876550"/>
              <a:gd name="connsiteY2" fmla="*/ 4324350 h 4324350"/>
              <a:gd name="connsiteX3" fmla="*/ 0 w 2876550"/>
              <a:gd name="connsiteY3" fmla="*/ 4324350 h 4324350"/>
              <a:gd name="connsiteX4" fmla="*/ 685800 w 2876550"/>
              <a:gd name="connsiteY4" fmla="*/ 0 h 4324350"/>
              <a:gd name="connsiteX0" fmla="*/ 685800 w 2876550"/>
              <a:gd name="connsiteY0" fmla="*/ 0 h 4324350"/>
              <a:gd name="connsiteX1" fmla="*/ 2324100 w 2876550"/>
              <a:gd name="connsiteY1" fmla="*/ 19050 h 4324350"/>
              <a:gd name="connsiteX2" fmla="*/ 2876550 w 2876550"/>
              <a:gd name="connsiteY2" fmla="*/ 4324350 h 4324350"/>
              <a:gd name="connsiteX3" fmla="*/ 0 w 2876550"/>
              <a:gd name="connsiteY3" fmla="*/ 4324350 h 4324350"/>
              <a:gd name="connsiteX4" fmla="*/ 685800 w 2876550"/>
              <a:gd name="connsiteY4" fmla="*/ 0 h 4324350"/>
              <a:gd name="connsiteX0" fmla="*/ 1809750 w 4000500"/>
              <a:gd name="connsiteY0" fmla="*/ 0 h 4324350"/>
              <a:gd name="connsiteX1" fmla="*/ 3448050 w 4000500"/>
              <a:gd name="connsiteY1" fmla="*/ 19050 h 4324350"/>
              <a:gd name="connsiteX2" fmla="*/ 4000500 w 4000500"/>
              <a:gd name="connsiteY2" fmla="*/ 4324350 h 4324350"/>
              <a:gd name="connsiteX3" fmla="*/ 0 w 4000500"/>
              <a:gd name="connsiteY3" fmla="*/ 2628900 h 4324350"/>
              <a:gd name="connsiteX4" fmla="*/ 1809750 w 4000500"/>
              <a:gd name="connsiteY4" fmla="*/ 0 h 4324350"/>
              <a:gd name="connsiteX0" fmla="*/ 1809750 w 4000500"/>
              <a:gd name="connsiteY0" fmla="*/ 0 h 4324350"/>
              <a:gd name="connsiteX1" fmla="*/ 3424642 w 4000500"/>
              <a:gd name="connsiteY1" fmla="*/ 192558 h 4324350"/>
              <a:gd name="connsiteX2" fmla="*/ 4000500 w 4000500"/>
              <a:gd name="connsiteY2" fmla="*/ 4324350 h 4324350"/>
              <a:gd name="connsiteX3" fmla="*/ 0 w 4000500"/>
              <a:gd name="connsiteY3" fmla="*/ 2628900 h 4324350"/>
              <a:gd name="connsiteX4" fmla="*/ 1809750 w 4000500"/>
              <a:gd name="connsiteY4" fmla="*/ 0 h 4324350"/>
              <a:gd name="connsiteX0" fmla="*/ 1903381 w 4000500"/>
              <a:gd name="connsiteY0" fmla="*/ 7643 h 4131792"/>
              <a:gd name="connsiteX1" fmla="*/ 3424642 w 4000500"/>
              <a:gd name="connsiteY1" fmla="*/ 0 h 4131792"/>
              <a:gd name="connsiteX2" fmla="*/ 4000500 w 4000500"/>
              <a:gd name="connsiteY2" fmla="*/ 4131792 h 4131792"/>
              <a:gd name="connsiteX3" fmla="*/ 0 w 4000500"/>
              <a:gd name="connsiteY3" fmla="*/ 2436342 h 4131792"/>
              <a:gd name="connsiteX4" fmla="*/ 1903381 w 4000500"/>
              <a:gd name="connsiteY4" fmla="*/ 7643 h 4131792"/>
              <a:gd name="connsiteX0" fmla="*/ 1903381 w 4000500"/>
              <a:gd name="connsiteY0" fmla="*/ 0 h 4124149"/>
              <a:gd name="connsiteX1" fmla="*/ 3892799 w 4000500"/>
              <a:gd name="connsiteY1" fmla="*/ 59091 h 4124149"/>
              <a:gd name="connsiteX2" fmla="*/ 4000500 w 4000500"/>
              <a:gd name="connsiteY2" fmla="*/ 4124149 h 4124149"/>
              <a:gd name="connsiteX3" fmla="*/ 0 w 4000500"/>
              <a:gd name="connsiteY3" fmla="*/ 2428699 h 4124149"/>
              <a:gd name="connsiteX4" fmla="*/ 1903381 w 4000500"/>
              <a:gd name="connsiteY4" fmla="*/ 0 h 4124149"/>
              <a:gd name="connsiteX0" fmla="*/ 1903381 w 4000500"/>
              <a:gd name="connsiteY0" fmla="*/ 0 h 4124149"/>
              <a:gd name="connsiteX1" fmla="*/ 3845983 w 4000500"/>
              <a:gd name="connsiteY1" fmla="*/ 59091 h 4124149"/>
              <a:gd name="connsiteX2" fmla="*/ 4000500 w 4000500"/>
              <a:gd name="connsiteY2" fmla="*/ 4124149 h 4124149"/>
              <a:gd name="connsiteX3" fmla="*/ 0 w 4000500"/>
              <a:gd name="connsiteY3" fmla="*/ 2428699 h 4124149"/>
              <a:gd name="connsiteX4" fmla="*/ 1903381 w 4000500"/>
              <a:gd name="connsiteY4" fmla="*/ 0 h 4124149"/>
              <a:gd name="connsiteX0" fmla="*/ 2242795 w 4000500"/>
              <a:gd name="connsiteY0" fmla="*/ 0 h 4070762"/>
              <a:gd name="connsiteX1" fmla="*/ 3845983 w 4000500"/>
              <a:gd name="connsiteY1" fmla="*/ 5704 h 4070762"/>
              <a:gd name="connsiteX2" fmla="*/ 4000500 w 4000500"/>
              <a:gd name="connsiteY2" fmla="*/ 4070762 h 4070762"/>
              <a:gd name="connsiteX3" fmla="*/ 0 w 4000500"/>
              <a:gd name="connsiteY3" fmla="*/ 2375312 h 4070762"/>
              <a:gd name="connsiteX4" fmla="*/ 2242795 w 4000500"/>
              <a:gd name="connsiteY4" fmla="*/ 0 h 4070762"/>
              <a:gd name="connsiteX0" fmla="*/ 2184275 w 4000500"/>
              <a:gd name="connsiteY0" fmla="*/ 0 h 4084109"/>
              <a:gd name="connsiteX1" fmla="*/ 3845983 w 4000500"/>
              <a:gd name="connsiteY1" fmla="*/ 19051 h 4084109"/>
              <a:gd name="connsiteX2" fmla="*/ 4000500 w 4000500"/>
              <a:gd name="connsiteY2" fmla="*/ 4084109 h 4084109"/>
              <a:gd name="connsiteX3" fmla="*/ 0 w 4000500"/>
              <a:gd name="connsiteY3" fmla="*/ 2388659 h 4084109"/>
              <a:gd name="connsiteX4" fmla="*/ 2184275 w 4000500"/>
              <a:gd name="connsiteY4" fmla="*/ 0 h 4084109"/>
              <a:gd name="connsiteX0" fmla="*/ 2184275 w 4091766"/>
              <a:gd name="connsiteY0" fmla="*/ 0 h 4084109"/>
              <a:gd name="connsiteX1" fmla="*/ 4091766 w 4091766"/>
              <a:gd name="connsiteY1" fmla="*/ 45745 h 4084109"/>
              <a:gd name="connsiteX2" fmla="*/ 4000500 w 4091766"/>
              <a:gd name="connsiteY2" fmla="*/ 4084109 h 4084109"/>
              <a:gd name="connsiteX3" fmla="*/ 0 w 4091766"/>
              <a:gd name="connsiteY3" fmla="*/ 2388659 h 4084109"/>
              <a:gd name="connsiteX4" fmla="*/ 2184275 w 4091766"/>
              <a:gd name="connsiteY4" fmla="*/ 0 h 4084109"/>
              <a:gd name="connsiteX0" fmla="*/ 2184275 w 4173693"/>
              <a:gd name="connsiteY0" fmla="*/ 0 h 4084109"/>
              <a:gd name="connsiteX1" fmla="*/ 4173693 w 4173693"/>
              <a:gd name="connsiteY1" fmla="*/ 45745 h 4084109"/>
              <a:gd name="connsiteX2" fmla="*/ 4000500 w 4173693"/>
              <a:gd name="connsiteY2" fmla="*/ 4084109 h 4084109"/>
              <a:gd name="connsiteX3" fmla="*/ 0 w 4173693"/>
              <a:gd name="connsiteY3" fmla="*/ 2388659 h 4084109"/>
              <a:gd name="connsiteX4" fmla="*/ 2184275 w 4173693"/>
              <a:gd name="connsiteY4" fmla="*/ 0 h 408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3693" h="4084109">
                <a:moveTo>
                  <a:pt x="2184275" y="0"/>
                </a:moveTo>
                <a:lnTo>
                  <a:pt x="4173693" y="45745"/>
                </a:lnTo>
                <a:lnTo>
                  <a:pt x="4000500" y="4084109"/>
                </a:lnTo>
                <a:lnTo>
                  <a:pt x="0" y="2388659"/>
                </a:lnTo>
                <a:lnTo>
                  <a:pt x="2184275" y="0"/>
                </a:lnTo>
                <a:close/>
              </a:path>
            </a:pathLst>
          </a:custGeom>
          <a:solidFill>
            <a:srgbClr val="157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4572" y="1790700"/>
            <a:ext cx="5767286" cy="2743200"/>
          </a:xfrm>
          <a:custGeom>
            <a:avLst/>
            <a:gdLst>
              <a:gd name="connsiteX0" fmla="*/ 0 w 2647950"/>
              <a:gd name="connsiteY0" fmla="*/ 0 h 2781300"/>
              <a:gd name="connsiteX1" fmla="*/ 2647950 w 2647950"/>
              <a:gd name="connsiteY1" fmla="*/ 0 h 2781300"/>
              <a:gd name="connsiteX2" fmla="*/ 2647950 w 2647950"/>
              <a:gd name="connsiteY2" fmla="*/ 2781300 h 2781300"/>
              <a:gd name="connsiteX3" fmla="*/ 0 w 2647950"/>
              <a:gd name="connsiteY3" fmla="*/ 2781300 h 2781300"/>
              <a:gd name="connsiteX4" fmla="*/ 0 w 2647950"/>
              <a:gd name="connsiteY4" fmla="*/ 0 h 2781300"/>
              <a:gd name="connsiteX0" fmla="*/ 0 w 3143250"/>
              <a:gd name="connsiteY0" fmla="*/ 0 h 2781300"/>
              <a:gd name="connsiteX1" fmla="*/ 2647950 w 3143250"/>
              <a:gd name="connsiteY1" fmla="*/ 0 h 2781300"/>
              <a:gd name="connsiteX2" fmla="*/ 3143250 w 3143250"/>
              <a:gd name="connsiteY2" fmla="*/ 2743200 h 2781300"/>
              <a:gd name="connsiteX3" fmla="*/ 0 w 3143250"/>
              <a:gd name="connsiteY3" fmla="*/ 2781300 h 2781300"/>
              <a:gd name="connsiteX4" fmla="*/ 0 w 3143250"/>
              <a:gd name="connsiteY4" fmla="*/ 0 h 2781300"/>
              <a:gd name="connsiteX0" fmla="*/ 819150 w 3962400"/>
              <a:gd name="connsiteY0" fmla="*/ 0 h 2743200"/>
              <a:gd name="connsiteX1" fmla="*/ 3467100 w 3962400"/>
              <a:gd name="connsiteY1" fmla="*/ 0 h 2743200"/>
              <a:gd name="connsiteX2" fmla="*/ 3962400 w 3962400"/>
              <a:gd name="connsiteY2" fmla="*/ 2743200 h 2743200"/>
              <a:gd name="connsiteX3" fmla="*/ 0 w 3962400"/>
              <a:gd name="connsiteY3" fmla="*/ 1085850 h 2743200"/>
              <a:gd name="connsiteX4" fmla="*/ 819150 w 3962400"/>
              <a:gd name="connsiteY4" fmla="*/ 0 h 2743200"/>
              <a:gd name="connsiteX0" fmla="*/ 1543050 w 3962400"/>
              <a:gd name="connsiteY0" fmla="*/ 0 h 2743200"/>
              <a:gd name="connsiteX1" fmla="*/ 3467100 w 3962400"/>
              <a:gd name="connsiteY1" fmla="*/ 0 h 2743200"/>
              <a:gd name="connsiteX2" fmla="*/ 3962400 w 3962400"/>
              <a:gd name="connsiteY2" fmla="*/ 2743200 h 2743200"/>
              <a:gd name="connsiteX3" fmla="*/ 0 w 3962400"/>
              <a:gd name="connsiteY3" fmla="*/ 1085850 h 2743200"/>
              <a:gd name="connsiteX4" fmla="*/ 1543050 w 3962400"/>
              <a:gd name="connsiteY4" fmla="*/ 0 h 2743200"/>
              <a:gd name="connsiteX0" fmla="*/ 1543050 w 5314950"/>
              <a:gd name="connsiteY0" fmla="*/ 0 h 2743200"/>
              <a:gd name="connsiteX1" fmla="*/ 5314950 w 5314950"/>
              <a:gd name="connsiteY1" fmla="*/ 1695450 h 2743200"/>
              <a:gd name="connsiteX2" fmla="*/ 3962400 w 5314950"/>
              <a:gd name="connsiteY2" fmla="*/ 2743200 h 2743200"/>
              <a:gd name="connsiteX3" fmla="*/ 0 w 5314950"/>
              <a:gd name="connsiteY3" fmla="*/ 1085850 h 2743200"/>
              <a:gd name="connsiteX4" fmla="*/ 1543050 w 531495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950" h="2743200">
                <a:moveTo>
                  <a:pt x="1543050" y="0"/>
                </a:moveTo>
                <a:lnTo>
                  <a:pt x="5314950" y="1695450"/>
                </a:lnTo>
                <a:lnTo>
                  <a:pt x="3962400" y="2743200"/>
                </a:lnTo>
                <a:lnTo>
                  <a:pt x="0" y="1085850"/>
                </a:lnTo>
                <a:lnTo>
                  <a:pt x="1543050" y="0"/>
                </a:lnTo>
                <a:close/>
              </a:path>
            </a:pathLst>
          </a:custGeom>
          <a:solidFill>
            <a:srgbClr val="106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59871" y="1790700"/>
            <a:ext cx="7772400" cy="6229350"/>
          </a:xfrm>
          <a:custGeom>
            <a:avLst/>
            <a:gdLst>
              <a:gd name="connsiteX0" fmla="*/ 0 w 2647950"/>
              <a:gd name="connsiteY0" fmla="*/ 0 h 2571750"/>
              <a:gd name="connsiteX1" fmla="*/ 2647950 w 2647950"/>
              <a:gd name="connsiteY1" fmla="*/ 0 h 2571750"/>
              <a:gd name="connsiteX2" fmla="*/ 2647950 w 2647950"/>
              <a:gd name="connsiteY2" fmla="*/ 2571750 h 2571750"/>
              <a:gd name="connsiteX3" fmla="*/ 0 w 2647950"/>
              <a:gd name="connsiteY3" fmla="*/ 2571750 h 2571750"/>
              <a:gd name="connsiteX4" fmla="*/ 0 w 2647950"/>
              <a:gd name="connsiteY4" fmla="*/ 0 h 2571750"/>
              <a:gd name="connsiteX0" fmla="*/ 0 w 3752850"/>
              <a:gd name="connsiteY0" fmla="*/ 0 h 2571750"/>
              <a:gd name="connsiteX1" fmla="*/ 3752850 w 3752850"/>
              <a:gd name="connsiteY1" fmla="*/ 1676400 h 2571750"/>
              <a:gd name="connsiteX2" fmla="*/ 2647950 w 3752850"/>
              <a:gd name="connsiteY2" fmla="*/ 2571750 h 2571750"/>
              <a:gd name="connsiteX3" fmla="*/ 0 w 3752850"/>
              <a:gd name="connsiteY3" fmla="*/ 2571750 h 2571750"/>
              <a:gd name="connsiteX4" fmla="*/ 0 w 3752850"/>
              <a:gd name="connsiteY4" fmla="*/ 0 h 2571750"/>
              <a:gd name="connsiteX0" fmla="*/ 3409950 w 7162800"/>
              <a:gd name="connsiteY0" fmla="*/ 0 h 6172200"/>
              <a:gd name="connsiteX1" fmla="*/ 7162800 w 7162800"/>
              <a:gd name="connsiteY1" fmla="*/ 1676400 h 6172200"/>
              <a:gd name="connsiteX2" fmla="*/ 6057900 w 7162800"/>
              <a:gd name="connsiteY2" fmla="*/ 2571750 h 6172200"/>
              <a:gd name="connsiteX3" fmla="*/ 0 w 7162800"/>
              <a:gd name="connsiteY3" fmla="*/ 6172200 h 6172200"/>
              <a:gd name="connsiteX4" fmla="*/ 3409950 w 7162800"/>
              <a:gd name="connsiteY4" fmla="*/ 0 h 6172200"/>
              <a:gd name="connsiteX0" fmla="*/ 3409950 w 7162800"/>
              <a:gd name="connsiteY0" fmla="*/ 0 h 6229350"/>
              <a:gd name="connsiteX1" fmla="*/ 7162800 w 7162800"/>
              <a:gd name="connsiteY1" fmla="*/ 1676400 h 6229350"/>
              <a:gd name="connsiteX2" fmla="*/ 6781800 w 7162800"/>
              <a:gd name="connsiteY2" fmla="*/ 6229350 h 6229350"/>
              <a:gd name="connsiteX3" fmla="*/ 0 w 7162800"/>
              <a:gd name="connsiteY3" fmla="*/ 6172200 h 6229350"/>
              <a:gd name="connsiteX4" fmla="*/ 3409950 w 7162800"/>
              <a:gd name="connsiteY4" fmla="*/ 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6229350">
                <a:moveTo>
                  <a:pt x="3409950" y="0"/>
                </a:moveTo>
                <a:lnTo>
                  <a:pt x="7162800" y="1676400"/>
                </a:lnTo>
                <a:lnTo>
                  <a:pt x="6781800" y="6229350"/>
                </a:lnTo>
                <a:lnTo>
                  <a:pt x="0" y="6172200"/>
                </a:lnTo>
                <a:lnTo>
                  <a:pt x="3409950" y="0"/>
                </a:lnTo>
                <a:close/>
              </a:path>
            </a:pathLst>
          </a:custGeom>
          <a:solidFill>
            <a:srgbClr val="48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1314443">
            <a:off x="3427395" y="2857858"/>
            <a:ext cx="2443597" cy="900244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54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宋体"/>
                <a:cs typeface="Segoe UI Light" panose="020B0502040204020203" pitchFamily="34" charset="0"/>
              </a:rPr>
              <a:t>FUTURE</a:t>
            </a:r>
            <a:endParaRPr lang="zh-CN" altLang="en-US" sz="5400" b="1" dirty="0">
              <a:solidFill>
                <a:schemeClr val="bg1"/>
              </a:solidFill>
              <a:latin typeface="Segoe UI Light" panose="020B0502040204020203" pitchFamily="34" charset="0"/>
              <a:ea typeface="宋体"/>
              <a:cs typeface="Segoe UI Light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2953" y="4533900"/>
            <a:ext cx="5428768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TW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在使用者進入事故範圍內發出提醒</a:t>
            </a:r>
            <a:endParaRPr lang="en-US" altLang="zh-CN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en-US" altLang="zh-TW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TW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未來與警政系統結合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48BE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矩形 15"/>
          <p:cNvSpPr/>
          <p:nvPr/>
        </p:nvSpPr>
        <p:spPr>
          <a:xfrm flipV="1">
            <a:off x="10492919" y="820909"/>
            <a:ext cx="893745" cy="60959"/>
          </a:xfrm>
          <a:prstGeom prst="rect">
            <a:avLst/>
          </a:prstGeom>
          <a:solidFill>
            <a:schemeClr val="bg1"/>
          </a:solidFill>
          <a:ln>
            <a:solidFill>
              <a:srgbClr val="FF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4911900" y="41776"/>
            <a:ext cx="939681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000000"/>
                </a:solidFill>
              </a:rPr>
              <a:t>DEMAND</a:t>
            </a:r>
            <a:endParaRPr kumimoji="1" lang="en-US" altLang="zh-CN" sz="1333" dirty="0">
              <a:solidFill>
                <a:srgbClr val="0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000000"/>
                </a:solidFill>
              </a:rPr>
              <a:t>需</a:t>
            </a:r>
            <a:r>
              <a:rPr kumimoji="1" lang="zh-TW" altLang="en-US" sz="1333" dirty="0">
                <a:solidFill>
                  <a:srgbClr val="000000"/>
                </a:solidFill>
              </a:rPr>
              <a:t>求</a:t>
            </a:r>
            <a:endParaRPr kumimoji="1" lang="zh-CN" altLang="en-US" sz="1333" dirty="0">
              <a:solidFill>
                <a:srgbClr val="000000"/>
              </a:solidFill>
            </a:endParaRPr>
          </a:p>
        </p:txBody>
      </p:sp>
      <p:sp>
        <p:nvSpPr>
          <p:cNvPr id="18" name="文本框 54"/>
          <p:cNvSpPr txBox="1"/>
          <p:nvPr/>
        </p:nvSpPr>
        <p:spPr>
          <a:xfrm>
            <a:off x="6210146" y="45242"/>
            <a:ext cx="107753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000000"/>
                </a:solidFill>
              </a:rPr>
              <a:t>STRUCTURE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000000"/>
                </a:solidFill>
              </a:rPr>
              <a:t>構想</a:t>
            </a:r>
            <a:endParaRPr kumimoji="1" lang="zh-CN" altLang="en-US" sz="1333" dirty="0">
              <a:solidFill>
                <a:srgbClr val="000000"/>
              </a:solidFill>
            </a:endParaRPr>
          </a:p>
        </p:txBody>
      </p:sp>
      <p:sp>
        <p:nvSpPr>
          <p:cNvPr id="19" name="文本框 72"/>
          <p:cNvSpPr txBox="1"/>
          <p:nvPr/>
        </p:nvSpPr>
        <p:spPr>
          <a:xfrm>
            <a:off x="7742874" y="63775"/>
            <a:ext cx="70884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000000"/>
                </a:solidFill>
              </a:rPr>
              <a:t>DEMO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000000"/>
                </a:solidFill>
              </a:rPr>
              <a:t>展示</a:t>
            </a:r>
            <a:endParaRPr kumimoji="1" lang="zh-CN" altLang="en-US" sz="1333" dirty="0">
              <a:solidFill>
                <a:srgbClr val="000000"/>
              </a:solidFill>
            </a:endParaRPr>
          </a:p>
        </p:txBody>
      </p:sp>
      <p:sp>
        <p:nvSpPr>
          <p:cNvPr id="20" name="文本框 73"/>
          <p:cNvSpPr txBox="1"/>
          <p:nvPr/>
        </p:nvSpPr>
        <p:spPr>
          <a:xfrm>
            <a:off x="9125883" y="63775"/>
            <a:ext cx="745717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dirty="0" smtClean="0">
                <a:solidFill>
                  <a:srgbClr val="000000"/>
                </a:solidFill>
              </a:rPr>
              <a:t>EFFECT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dirty="0" smtClean="0">
                <a:solidFill>
                  <a:srgbClr val="000000"/>
                </a:solidFill>
              </a:rPr>
              <a:t>影響</a:t>
            </a:r>
            <a:r>
              <a:rPr kumimoji="1" lang="zh-CN" altLang="en-US" sz="1333" dirty="0" smtClean="0">
                <a:solidFill>
                  <a:srgbClr val="000000"/>
                </a:solidFill>
              </a:rPr>
              <a:t> </a:t>
            </a:r>
            <a:endParaRPr kumimoji="1" lang="zh-CN" altLang="en-US" sz="1333" dirty="0">
              <a:solidFill>
                <a:srgbClr val="000000"/>
              </a:solidFill>
            </a:endParaRPr>
          </a:p>
        </p:txBody>
      </p:sp>
      <p:sp>
        <p:nvSpPr>
          <p:cNvPr id="21" name="文本框 74"/>
          <p:cNvSpPr txBox="1"/>
          <p:nvPr/>
        </p:nvSpPr>
        <p:spPr>
          <a:xfrm>
            <a:off x="10558978" y="63775"/>
            <a:ext cx="744113" cy="599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333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333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</a:t>
            </a:r>
            <a:endParaRPr kumimoji="1" lang="zh-CN" altLang="en-US" sz="13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67505" y="2807275"/>
            <a:ext cx="2815695" cy="22529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TW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  <a:p>
            <a:pPr lvl="0" algn="ctr">
              <a:lnSpc>
                <a:spcPct val="130000"/>
              </a:lnSpc>
            </a:pPr>
            <a:r>
              <a:rPr lang="en-US" altLang="zh-TW" sz="5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en-US" altLang="zh-CN" sz="5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79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22957" y="659623"/>
            <a:ext cx="1747677" cy="1747677"/>
          </a:xfrm>
          <a:prstGeom prst="ellipse">
            <a:avLst/>
          </a:prstGeom>
          <a:noFill/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FF9900"/>
                </a:solidFill>
              </a:rPr>
              <a:t>THANK</a:t>
            </a:r>
            <a:r>
              <a:rPr kumimoji="1" lang="en-US" altLang="zh-CN" sz="4267" dirty="0">
                <a:solidFill>
                  <a:srgbClr val="2CBD94"/>
                </a:solidFill>
              </a:rPr>
              <a:t>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CN" sz="4267" dirty="0">
                <a:solidFill>
                  <a:srgbClr val="FFFFFF"/>
                </a:solidFill>
              </a:rPr>
              <a:t>WATCHING</a:t>
            </a: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「bell ico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77" y="786210"/>
            <a:ext cx="1478234" cy="147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465577" y="5038623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sz="1600" dirty="0" smtClean="0">
                <a:solidFill>
                  <a:srgbClr val="FFFFFF"/>
                </a:solidFill>
                <a:latin typeface="Segoe UI Light"/>
                <a:cs typeface="Segoe UI Light"/>
              </a:rPr>
              <a:t>趙冠豪</a:t>
            </a:r>
            <a:r>
              <a:rPr kumimoji="1" lang="zh-TW" altLang="en-US" sz="1600" dirty="0">
                <a:solidFill>
                  <a:srgbClr val="FFFFFF"/>
                </a:solidFill>
                <a:latin typeface="Segoe UI Light"/>
                <a:cs typeface="Segoe UI Light"/>
              </a:rPr>
              <a:t>、林承德、王鈺能、</a:t>
            </a:r>
            <a:r>
              <a:rPr kumimoji="1" lang="zh-TW" altLang="en-US" sz="1600" dirty="0" smtClean="0">
                <a:solidFill>
                  <a:srgbClr val="FFFFFF"/>
                </a:solidFill>
                <a:latin typeface="Segoe UI Light"/>
                <a:cs typeface="Segoe UI Light"/>
              </a:rPr>
              <a:t>莊永松</a:t>
            </a:r>
            <a:endParaRPr kumimoji="1" lang="en-US" altLang="zh-TW" sz="1600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algn="ctr"/>
            <a:r>
              <a:rPr kumimoji="1" lang="en-US" altLang="zh-TW" sz="1600" b="1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EElite</a:t>
            </a:r>
            <a:endParaRPr kumimoji="1" lang="en-US" altLang="zh-TW" sz="1600" b="1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-1370258" y="4881480"/>
            <a:ext cx="6259195" cy="1982470"/>
            <a:chOff x="-1370258" y="4881480"/>
            <a:chExt cx="6259195" cy="1982470"/>
          </a:xfrm>
        </p:grpSpPr>
        <p:sp>
          <p:nvSpPr>
            <p:cNvPr id="14" name="梯形 13"/>
            <p:cNvSpPr/>
            <p:nvPr/>
          </p:nvSpPr>
          <p:spPr>
            <a:xfrm>
              <a:off x="-1370258" y="4881480"/>
              <a:ext cx="6259195" cy="1982470"/>
            </a:xfrm>
            <a:prstGeom prst="trapezoid">
              <a:avLst>
                <a:gd name="adj" fmla="val 35470"/>
              </a:avLst>
            </a:prstGeom>
            <a:solidFill>
              <a:srgbClr val="02941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16937" y="5411050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3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Yu Gothic UI Semibold" panose="020B0700000000000000" pitchFamily="34" charset="-128"/>
                  <a:cs typeface="新細明體" panose="02020500000000000000" pitchFamily="18" charset="-120"/>
                </a:rPr>
                <a:t>ANY QUESTIONS</a:t>
              </a:r>
              <a:r>
                <a:rPr lang="en-US" sz="3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?</a:t>
              </a:r>
              <a:endParaRPr lang="zh-TW" sz="1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  <a:p>
              <a:pPr>
                <a:spcAft>
                  <a:spcPts val="0"/>
                </a:spcAft>
              </a:pPr>
              <a:r>
                <a:rPr lang="en-US" sz="1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Yu Gothic UI Semibold" panose="020B0700000000000000" pitchFamily="34" charset="-128"/>
                  <a:cs typeface="新細明體" panose="02020500000000000000" pitchFamily="18" charset="-120"/>
                </a:rPr>
                <a:t>Contact </a:t>
              </a: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Yu Gothic UI Semibold" panose="020B0700000000000000" pitchFamily="34" charset="-128"/>
                  <a:cs typeface="新細明體" panose="02020500000000000000" pitchFamily="18" charset="-120"/>
                </a:rPr>
                <a:t>us: </a:t>
              </a:r>
              <a:r>
                <a:rPr lang="en-US" sz="1800" u="sng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b05901033@ntu.edu.tw</a:t>
              </a:r>
              <a:endParaRPr lang="zh-TW" sz="1200" u="sng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4000">
        <p14:flythrough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底圖"/>
          <p:cNvGrpSpPr/>
          <p:nvPr/>
        </p:nvGrpSpPr>
        <p:grpSpPr>
          <a:xfrm>
            <a:off x="-7276" y="0"/>
            <a:ext cx="12200070" cy="6858000"/>
            <a:chOff x="-7276" y="0"/>
            <a:chExt cx="12200070" cy="6858000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76" y="0"/>
              <a:ext cx="12200070" cy="6858000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-7276" y="0"/>
              <a:ext cx="12192000" cy="6858000"/>
            </a:xfrm>
            <a:prstGeom prst="rect">
              <a:avLst/>
            </a:prstGeom>
            <a:solidFill>
              <a:srgbClr val="FFFFFF">
                <a:alpha val="8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 dirty="0">
                <a:solidFill>
                  <a:srgbClr val="2CBD94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4" y="0"/>
            <a:ext cx="12192000" cy="881869"/>
            <a:chOff x="794" y="0"/>
            <a:chExt cx="12192000" cy="881869"/>
          </a:xfrm>
        </p:grpSpPr>
        <p:sp>
          <p:nvSpPr>
            <p:cNvPr id="70" name="矩形 69"/>
            <p:cNvSpPr/>
            <p:nvPr/>
          </p:nvSpPr>
          <p:spPr>
            <a:xfrm>
              <a:off x="794" y="0"/>
              <a:ext cx="12192000" cy="88186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矩形 13"/>
            <p:cNvSpPr/>
            <p:nvPr/>
          </p:nvSpPr>
          <p:spPr>
            <a:xfrm flipV="1">
              <a:off x="7659285" y="820909"/>
              <a:ext cx="893745" cy="60959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33" b="1" dirty="0">
                <a:solidFill>
                  <a:srgbClr val="1A1E2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1902" y="41776"/>
              <a:ext cx="939681" cy="625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333" dirty="0" smtClean="0">
                  <a:solidFill>
                    <a:schemeClr val="bg1">
                      <a:lumMod val="65000"/>
                    </a:schemeClr>
                  </a:solidFill>
                </a:rPr>
                <a:t>DEMAND</a:t>
              </a:r>
              <a:endParaRPr kumimoji="1" lang="en-US" altLang="zh-CN" sz="1333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TW" altLang="en-US" sz="1333" dirty="0" smtClean="0">
                  <a:solidFill>
                    <a:schemeClr val="bg1">
                      <a:lumMod val="65000"/>
                    </a:schemeClr>
                  </a:solidFill>
                </a:rPr>
                <a:t>需</a:t>
              </a:r>
              <a:r>
                <a:rPr kumimoji="1" lang="zh-TW" altLang="en-US" sz="1333" dirty="0">
                  <a:solidFill>
                    <a:schemeClr val="bg1">
                      <a:lumMod val="65000"/>
                    </a:schemeClr>
                  </a:solidFill>
                </a:rPr>
                <a:t>求</a:t>
              </a:r>
              <a:endParaRPr kumimoji="1" lang="zh-CN" altLang="en-US" sz="1333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文本框 8"/>
            <p:cNvSpPr txBox="1"/>
            <p:nvPr/>
          </p:nvSpPr>
          <p:spPr>
            <a:xfrm>
              <a:off x="6210146" y="45242"/>
              <a:ext cx="1077538" cy="625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TW" sz="1333" dirty="0" smtClean="0">
                  <a:solidFill>
                    <a:srgbClr val="A6A6A6"/>
                  </a:solidFill>
                </a:rPr>
                <a:t>STRUCTURE</a:t>
              </a:r>
            </a:p>
            <a:p>
              <a:pPr algn="ctr">
                <a:lnSpc>
                  <a:spcPct val="130000"/>
                </a:lnSpc>
              </a:pPr>
              <a:r>
                <a:rPr kumimoji="1" lang="zh-TW" altLang="en-US" sz="1333" dirty="0" smtClean="0">
                  <a:solidFill>
                    <a:srgbClr val="A6A6A6"/>
                  </a:solidFill>
                </a:rPr>
                <a:t>構想</a:t>
              </a:r>
              <a:r>
                <a:rPr kumimoji="1" lang="zh-CN" altLang="en-US" sz="1333" dirty="0" smtClean="0">
                  <a:solidFill>
                    <a:srgbClr val="A6A6A6"/>
                  </a:solidFill>
                </a:rPr>
                <a:t> </a:t>
              </a:r>
              <a:endParaRPr kumimoji="1" lang="zh-CN" altLang="en-US" sz="1333" dirty="0">
                <a:solidFill>
                  <a:srgbClr val="A6A6A6"/>
                </a:solidFill>
              </a:endParaRPr>
            </a:p>
          </p:txBody>
        </p:sp>
        <p:sp>
          <p:nvSpPr>
            <p:cNvPr id="78" name="文本框 9"/>
            <p:cNvSpPr txBox="1"/>
            <p:nvPr/>
          </p:nvSpPr>
          <p:spPr>
            <a:xfrm>
              <a:off x="7742875" y="63775"/>
              <a:ext cx="708848" cy="599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TW" sz="1333" dirty="0" smtClean="0">
                  <a:solidFill>
                    <a:schemeClr val="bg1"/>
                  </a:solidFill>
                </a:rPr>
                <a:t>DEMO</a:t>
              </a:r>
            </a:p>
            <a:p>
              <a:pPr algn="ctr">
                <a:lnSpc>
                  <a:spcPct val="130000"/>
                </a:lnSpc>
              </a:pPr>
              <a:r>
                <a:rPr kumimoji="1" lang="zh-TW" altLang="en-US" sz="1333" dirty="0" smtClean="0">
                  <a:solidFill>
                    <a:schemeClr val="bg1"/>
                  </a:solidFill>
                </a:rPr>
                <a:t>展示</a:t>
              </a:r>
              <a:endParaRPr kumimoji="1" lang="zh-CN" alt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79" name="文本框 10"/>
            <p:cNvSpPr txBox="1"/>
            <p:nvPr/>
          </p:nvSpPr>
          <p:spPr>
            <a:xfrm>
              <a:off x="9125883" y="63775"/>
              <a:ext cx="745717" cy="625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TW" sz="1333" dirty="0" smtClean="0">
                  <a:solidFill>
                    <a:srgbClr val="A6A6A6"/>
                  </a:solidFill>
                </a:rPr>
                <a:t>EFFECT</a:t>
              </a:r>
            </a:p>
            <a:p>
              <a:pPr algn="ctr">
                <a:lnSpc>
                  <a:spcPct val="130000"/>
                </a:lnSpc>
              </a:pPr>
              <a:r>
                <a:rPr kumimoji="1" lang="zh-TW" altLang="en-US" sz="1333" dirty="0" smtClean="0">
                  <a:solidFill>
                    <a:srgbClr val="A6A6A6"/>
                  </a:solidFill>
                </a:rPr>
                <a:t>影響</a:t>
              </a:r>
              <a:endParaRPr kumimoji="1" lang="zh-CN" altLang="en-US" sz="1333" dirty="0">
                <a:solidFill>
                  <a:srgbClr val="A6A6A6"/>
                </a:solidFill>
              </a:endParaRPr>
            </a:p>
          </p:txBody>
        </p:sp>
        <p:sp>
          <p:nvSpPr>
            <p:cNvPr id="80" name="文本框 11"/>
            <p:cNvSpPr txBox="1"/>
            <p:nvPr/>
          </p:nvSpPr>
          <p:spPr>
            <a:xfrm>
              <a:off x="10550963" y="63775"/>
              <a:ext cx="760144" cy="625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TW" sz="1333" dirty="0" smtClean="0">
                  <a:solidFill>
                    <a:srgbClr val="A6A6A6"/>
                  </a:solidFill>
                </a:rPr>
                <a:t>FUTURE</a:t>
              </a:r>
            </a:p>
            <a:p>
              <a:pPr algn="ctr">
                <a:lnSpc>
                  <a:spcPct val="130000"/>
                </a:lnSpc>
              </a:pPr>
              <a:r>
                <a:rPr kumimoji="1" lang="zh-TW" altLang="en-US" sz="1333" dirty="0" smtClean="0">
                  <a:solidFill>
                    <a:srgbClr val="A6A6A6"/>
                  </a:solidFill>
                </a:rPr>
                <a:t>未來</a:t>
              </a:r>
              <a:endParaRPr kumimoji="1" lang="zh-CN" altLang="en-US" sz="1333" dirty="0">
                <a:solidFill>
                  <a:srgbClr val="A6A6A6"/>
                </a:solidFill>
              </a:endParaRPr>
            </a:p>
          </p:txBody>
        </p:sp>
      </p:grpSp>
      <p:sp>
        <p:nvSpPr>
          <p:cNvPr id="72" name="Shape 273"/>
          <p:cNvSpPr txBox="1">
            <a:spLocks/>
          </p:cNvSpPr>
          <p:nvPr/>
        </p:nvSpPr>
        <p:spPr>
          <a:xfrm>
            <a:off x="8933471" y="4976709"/>
            <a:ext cx="3234983" cy="14099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0"/>
              </a:spcBef>
              <a:buFont typeface="Roboto"/>
              <a:buNone/>
            </a:pPr>
            <a:r>
              <a:rPr lang="en-US" altLang="zh-TW" sz="3200" dirty="0" smtClean="0">
                <a:solidFill>
                  <a:srgbClr val="FF8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Dosis"/>
                <a:sym typeface="Dosis"/>
              </a:rPr>
              <a:t>APP Operation</a:t>
            </a:r>
          </a:p>
          <a:p>
            <a:pPr>
              <a:spcBef>
                <a:spcPts val="0"/>
              </a:spcBef>
              <a:buFont typeface="Roboto"/>
              <a:buNone/>
            </a:pPr>
            <a:r>
              <a:rPr lang="zh-TW" altLang="en-US" sz="4400" dirty="0" smtClean="0">
                <a:solidFill>
                  <a:srgbClr val="FF8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Dosis"/>
                <a:sym typeface="Dosis"/>
              </a:rPr>
              <a:t>實機操作</a:t>
            </a:r>
            <a:endParaRPr lang="en" altLang="zh-TW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27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000">
        <p14:warp dir="in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sharepoint/v3/field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</TotalTime>
  <Words>172</Words>
  <Application>Microsoft Office PowerPoint</Application>
  <PresentationFormat>自訂</PresentationFormat>
  <Paragraphs>74</Paragraphs>
  <Slides>6</Slides>
  <Notes>1</Notes>
  <HiddenSlides>1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8" baseType="lpstr">
      <vt:lpstr>Dosis</vt:lpstr>
      <vt:lpstr>微软雅黑</vt:lpstr>
      <vt:lpstr>Roboto</vt:lpstr>
      <vt:lpstr>宋体</vt:lpstr>
      <vt:lpstr>Yu Gothic UI Semibold</vt:lpstr>
      <vt:lpstr>新細明體</vt:lpstr>
      <vt:lpstr>Arial</vt:lpstr>
      <vt:lpstr>Calibri</vt:lpstr>
      <vt:lpstr>Century Gothic</vt:lpstr>
      <vt:lpstr>Georgia</vt:lpstr>
      <vt:lpstr>Segoe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Jexus</cp:lastModifiedBy>
  <cp:revision>216</cp:revision>
  <dcterms:created xsi:type="dcterms:W3CDTF">2010-04-12T23:12:02Z</dcterms:created>
  <dcterms:modified xsi:type="dcterms:W3CDTF">2017-11-26T06:13:22Z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